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E968-DA54-4C46-9C57-A5F568771BAD}" type="datetimeFigureOut">
              <a:rPr lang="en-GB" smtClean="0"/>
              <a:pPr/>
              <a:t>19/07/2011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2061-DA75-4987-8874-2D6511E08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Higher Order PCM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BASIC CONTAINERS</a:t>
            </a:r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914400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C4 CONTAINER</a:t>
            </a:r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71600"/>
            <a:ext cx="9144000" cy="5413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COMPARISION OF PDH &amp; SDH</a:t>
            </a:r>
          </a:p>
        </p:txBody>
      </p:sp>
      <p:pic>
        <p:nvPicPr>
          <p:cNvPr id="634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75" y="1752600"/>
            <a:ext cx="9128125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PACKING THE CONTAINERS ACHIEVED</a:t>
            </a:r>
          </a:p>
        </p:txBody>
      </p:sp>
      <p:pic>
        <p:nvPicPr>
          <p:cNvPr id="64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588" y="1447800"/>
            <a:ext cx="9145588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BASIC STRUCTURE OF THE STM1</a:t>
            </a:r>
          </a:p>
        </p:txBody>
      </p:sp>
      <p:pic>
        <p:nvPicPr>
          <p:cNvPr id="655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00175"/>
            <a:ext cx="9144000" cy="5457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SDH MAPPING</a:t>
            </a:r>
          </a:p>
        </p:txBody>
      </p:sp>
      <p:pic>
        <p:nvPicPr>
          <p:cNvPr id="542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66800"/>
            <a:ext cx="9144000" cy="5776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Technological Evolution</a:t>
            </a:r>
            <a:br>
              <a:rPr lang="en-US" sz="3200" smtClean="0"/>
            </a:br>
            <a:r>
              <a:rPr lang="en-US" sz="3200" smtClean="0"/>
              <a:t>(Fill the blanks)</a:t>
            </a:r>
            <a:br>
              <a:rPr lang="en-US" sz="3200" smtClean="0"/>
            </a:br>
            <a:endParaRPr 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Multiplex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of the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No: of voice</a:t>
                      </a:r>
                      <a:r>
                        <a:rPr lang="en-US" baseline="0" dirty="0" smtClean="0"/>
                        <a:t> channels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STM1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STM4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STM16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STM64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STM256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Technological Evolution at a glance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520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Multiplex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of the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No: of voice</a:t>
                      </a:r>
                      <a:r>
                        <a:rPr lang="en-US" baseline="0" dirty="0" smtClean="0"/>
                        <a:t> channels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STM1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155.52Mbps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6.4ns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1890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STM4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622.08Mbps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1.6ns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7560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STM16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2.5Gbps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400ps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30240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STM64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10Gbps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100ps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120960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STM256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40Gbps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</a:rPr>
                        <a:t>25ps</a:t>
                      </a:r>
                      <a:endParaRPr lang="en-US" sz="4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483840</a:t>
                      </a:r>
                      <a:endParaRPr lang="en-US" sz="32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RELIABILITY NETWORKS</a:t>
            </a:r>
          </a:p>
        </p:txBody>
      </p:sp>
      <p:pic>
        <p:nvPicPr>
          <p:cNvPr id="573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Optical Fibre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71500" y="4000500"/>
            <a:ext cx="8229600" cy="2400300"/>
          </a:xfrm>
        </p:spPr>
        <p:txBody>
          <a:bodyPr>
            <a:normAutofit lnSpcReduction="10000"/>
          </a:bodyPr>
          <a:lstStyle/>
          <a:p>
            <a:r>
              <a:rPr lang="en-US" sz="2300" smtClean="0"/>
              <a:t>An optical fibre consists of two parts </a:t>
            </a:r>
            <a:r>
              <a:rPr lang="en-US" sz="2300" smtClean="0">
                <a:sym typeface="Wingdings" pitchFamily="2" charset="2"/>
              </a:rPr>
              <a:t></a:t>
            </a:r>
            <a:r>
              <a:rPr lang="en-US" sz="2300" smtClean="0"/>
              <a:t> the core and the cladding</a:t>
            </a:r>
          </a:p>
          <a:p>
            <a:r>
              <a:rPr lang="en-US" sz="2300" smtClean="0"/>
              <a:t>The core is a narrow cylindrical strand of glass and the cladding is a tubular jacket surrounding it</a:t>
            </a:r>
          </a:p>
          <a:p>
            <a:r>
              <a:rPr lang="en-US" sz="2300" smtClean="0"/>
              <a:t>The core has a (slightly) higher refractive index than the cladding</a:t>
            </a:r>
          </a:p>
          <a:p>
            <a:pPr>
              <a:buFont typeface="Arial" charset="0"/>
              <a:buNone/>
            </a:pPr>
            <a:r>
              <a:rPr lang="en-GB" sz="2300" smtClean="0">
                <a:solidFill>
                  <a:srgbClr val="FF0000"/>
                </a:solidFill>
              </a:rPr>
              <a:t>Therefore, total Reflection of light       </a:t>
            </a:r>
            <a:r>
              <a:rPr lang="en-GB" sz="2300" smtClean="0">
                <a:solidFill>
                  <a:srgbClr val="FF0000"/>
                </a:solidFill>
                <a:sym typeface="Wingdings" pitchFamily="2" charset="2"/>
              </a:rPr>
              <a:t>      </a:t>
            </a:r>
            <a:r>
              <a:rPr lang="en-GB" sz="2300" smtClean="0">
                <a:solidFill>
                  <a:srgbClr val="FF0000"/>
                </a:solidFill>
              </a:rPr>
              <a:t> n</a:t>
            </a:r>
            <a:r>
              <a:rPr lang="en-GB" sz="2300" baseline="-25000" smtClean="0">
                <a:solidFill>
                  <a:srgbClr val="FF0000"/>
                </a:solidFill>
              </a:rPr>
              <a:t>core</a:t>
            </a:r>
            <a:r>
              <a:rPr lang="en-GB" sz="2300" smtClean="0">
                <a:solidFill>
                  <a:srgbClr val="FF0000"/>
                </a:solidFill>
              </a:rPr>
              <a:t> &gt; n</a:t>
            </a:r>
            <a:r>
              <a:rPr lang="en-GB" sz="2300" baseline="-25000" smtClean="0">
                <a:solidFill>
                  <a:srgbClr val="FF0000"/>
                </a:solidFill>
              </a:rPr>
              <a:t>cladding</a:t>
            </a:r>
            <a:endParaRPr lang="en-US" sz="2300" smtClean="0">
              <a:solidFill>
                <a:srgbClr val="FF0000"/>
              </a:solidFill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1500188"/>
            <a:ext cx="646747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42938" y="1284288"/>
            <a:ext cx="771525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ORDER PCM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CONCEPTS</a:t>
            </a:r>
          </a:p>
          <a:p>
            <a:r>
              <a:rPr lang="en-GB" dirty="0" smtClean="0"/>
              <a:t>BIT INTERLEAVING</a:t>
            </a:r>
          </a:p>
          <a:p>
            <a:r>
              <a:rPr lang="en-GB" dirty="0" smtClean="0"/>
              <a:t>BYTE INTERLEAVING</a:t>
            </a:r>
          </a:p>
          <a:p>
            <a:r>
              <a:rPr lang="en-GB" dirty="0" smtClean="0"/>
              <a:t>PDH HEIRACHY</a:t>
            </a:r>
          </a:p>
          <a:p>
            <a:r>
              <a:rPr lang="en-GB" dirty="0" smtClean="0"/>
              <a:t>PDH CONCEPTS</a:t>
            </a:r>
          </a:p>
          <a:p>
            <a:r>
              <a:rPr lang="en-GB" dirty="0" smtClean="0"/>
              <a:t>THE DISADVANTAGE OF PDH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 l="25555" t="18668" r="25000" b="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 l="25555" t="18668" r="25555" b="6667"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 l="25555" t="18668" r="25555" b="5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Pleslouronus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Digital Multiplexing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303213" y="1524000"/>
            <a:ext cx="8688387" cy="2974975"/>
            <a:chOff x="304006" y="1444823"/>
            <a:chExt cx="8687594" cy="2974777"/>
          </a:xfrm>
        </p:grpSpPr>
        <p:sp>
          <p:nvSpPr>
            <p:cNvPr id="4" name="Rectangle 3"/>
            <p:cNvSpPr/>
            <p:nvPr/>
          </p:nvSpPr>
          <p:spPr>
            <a:xfrm>
              <a:off x="991330" y="1673408"/>
              <a:ext cx="761930" cy="1295314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91384" y="1673408"/>
              <a:ext cx="761930" cy="1295314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91438" y="1673408"/>
              <a:ext cx="761930" cy="1295314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492" y="1673408"/>
              <a:ext cx="761930" cy="1295314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91546" y="1673408"/>
              <a:ext cx="761930" cy="1295314"/>
            </a:xfrm>
            <a:prstGeom prst="rect">
              <a:avLst/>
            </a:prstGeom>
            <a:noFill/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1786" y="1976601"/>
              <a:ext cx="609544" cy="1587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786" y="2663942"/>
              <a:ext cx="609544" cy="1588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572234" y="2854429"/>
              <a:ext cx="2819212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1752600" y="1978223"/>
              <a:ext cx="838200" cy="685800"/>
              <a:chOff x="2209800" y="2057400"/>
              <a:chExt cx="914400" cy="685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210521" y="2057364"/>
                <a:ext cx="914316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15293" y="2285949"/>
                <a:ext cx="609544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515293" y="2512946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515293" y="2741531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685800" y="3729235"/>
              <a:ext cx="1219200" cy="382588"/>
              <a:chOff x="609600" y="3810000"/>
              <a:chExt cx="1219200" cy="38258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991323" y="3809849"/>
                <a:ext cx="457158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1258788" y="3999543"/>
                <a:ext cx="379388" cy="3175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1448482" y="4190824"/>
                <a:ext cx="380965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801630" y="3999543"/>
                <a:ext cx="38097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610358" y="4190824"/>
                <a:ext cx="380965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2286000" y="3730823"/>
              <a:ext cx="1219200" cy="382588"/>
              <a:chOff x="609600" y="3810000"/>
              <a:chExt cx="1219200" cy="382588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991177" y="3809848"/>
                <a:ext cx="457158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258643" y="3999542"/>
                <a:ext cx="379387" cy="3175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1448336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1484" y="3999542"/>
                <a:ext cx="38097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610212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rot="16200000" flipH="1">
              <a:off x="2172288" y="2854429"/>
              <a:ext cx="2819212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3352800" y="1978223"/>
              <a:ext cx="838200" cy="685800"/>
              <a:chOff x="2209800" y="2057400"/>
              <a:chExt cx="914400" cy="68580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210362" y="2057364"/>
                <a:ext cx="914316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15134" y="2285949"/>
                <a:ext cx="609544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15134" y="2512946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515134" y="2741531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51"/>
            <p:cNvGrpSpPr>
              <a:grpSpLocks/>
            </p:cNvGrpSpPr>
            <p:nvPr/>
          </p:nvGrpSpPr>
          <p:grpSpPr bwMode="auto">
            <a:xfrm>
              <a:off x="4953000" y="1978223"/>
              <a:ext cx="838200" cy="685800"/>
              <a:chOff x="2209800" y="2057400"/>
              <a:chExt cx="914400" cy="6858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210203" y="2057364"/>
                <a:ext cx="914316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514975" y="2285949"/>
                <a:ext cx="609544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514975" y="2512946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14975" y="2741531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16200000" flipH="1">
              <a:off x="3772342" y="2854429"/>
              <a:ext cx="2819212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7"/>
            <p:cNvGrpSpPr>
              <a:grpSpLocks/>
            </p:cNvGrpSpPr>
            <p:nvPr/>
          </p:nvGrpSpPr>
          <p:grpSpPr bwMode="auto">
            <a:xfrm>
              <a:off x="6553200" y="1978223"/>
              <a:ext cx="838200" cy="685800"/>
              <a:chOff x="2209800" y="2057400"/>
              <a:chExt cx="914400" cy="6858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210043" y="2057364"/>
                <a:ext cx="914316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514815" y="2285949"/>
                <a:ext cx="609544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14815" y="2512946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14815" y="2741531"/>
                <a:ext cx="609544" cy="1587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>
            <a:xfrm rot="16200000" flipH="1">
              <a:off x="5372396" y="2854429"/>
              <a:ext cx="2819212" cy="0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63"/>
            <p:cNvGrpSpPr>
              <a:grpSpLocks/>
            </p:cNvGrpSpPr>
            <p:nvPr/>
          </p:nvGrpSpPr>
          <p:grpSpPr bwMode="auto">
            <a:xfrm>
              <a:off x="3733800" y="3730823"/>
              <a:ext cx="1219200" cy="382588"/>
              <a:chOff x="609600" y="3810000"/>
              <a:chExt cx="1219200" cy="38258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991045" y="3809848"/>
                <a:ext cx="457158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1258511" y="3999542"/>
                <a:ext cx="379387" cy="3175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1448204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801352" y="3999542"/>
                <a:ext cx="38097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0800000">
                <a:off x="610080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69"/>
            <p:cNvGrpSpPr>
              <a:grpSpLocks/>
            </p:cNvGrpSpPr>
            <p:nvPr/>
          </p:nvGrpSpPr>
          <p:grpSpPr bwMode="auto">
            <a:xfrm>
              <a:off x="5334000" y="3730823"/>
              <a:ext cx="1219200" cy="382588"/>
              <a:chOff x="609600" y="3810000"/>
              <a:chExt cx="1219200" cy="382588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990899" y="3809848"/>
                <a:ext cx="457158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1258365" y="3999542"/>
                <a:ext cx="379387" cy="3175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0800000">
                <a:off x="1448058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801206" y="3999542"/>
                <a:ext cx="38097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609934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75"/>
            <p:cNvGrpSpPr>
              <a:grpSpLocks/>
            </p:cNvGrpSpPr>
            <p:nvPr/>
          </p:nvGrpSpPr>
          <p:grpSpPr bwMode="auto">
            <a:xfrm>
              <a:off x="7162800" y="3730823"/>
              <a:ext cx="1219200" cy="382588"/>
              <a:chOff x="609600" y="3810000"/>
              <a:chExt cx="1219200" cy="382588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990732" y="3809848"/>
                <a:ext cx="457158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1258198" y="3999542"/>
                <a:ext cx="379387" cy="3175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1447891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801039" y="3999542"/>
                <a:ext cx="38097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609767" y="4190823"/>
                <a:ext cx="380965" cy="1588"/>
              </a:xfrm>
              <a:prstGeom prst="line">
                <a:avLst/>
              </a:prstGeom>
              <a:ln w="190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257" name="TextBox 81"/>
            <p:cNvSpPr txBox="1">
              <a:spLocks noChangeArrowheads="1"/>
            </p:cNvSpPr>
            <p:nvPr/>
          </p:nvSpPr>
          <p:spPr bwMode="auto">
            <a:xfrm>
              <a:off x="1066800" y="4108846"/>
              <a:ext cx="609600" cy="3077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488</a:t>
              </a:r>
            </a:p>
          </p:txBody>
        </p:sp>
        <p:sp>
          <p:nvSpPr>
            <p:cNvPr id="52258" name="TextBox 82"/>
            <p:cNvSpPr txBox="1">
              <a:spLocks noChangeArrowheads="1"/>
            </p:cNvSpPr>
            <p:nvPr/>
          </p:nvSpPr>
          <p:spPr bwMode="auto">
            <a:xfrm>
              <a:off x="2667000" y="4111823"/>
              <a:ext cx="609600" cy="3077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117</a:t>
              </a:r>
            </a:p>
          </p:txBody>
        </p:sp>
        <p:sp>
          <p:nvSpPr>
            <p:cNvPr id="52259" name="TextBox 83"/>
            <p:cNvSpPr txBox="1">
              <a:spLocks noChangeArrowheads="1"/>
            </p:cNvSpPr>
            <p:nvPr/>
          </p:nvSpPr>
          <p:spPr bwMode="auto">
            <a:xfrm>
              <a:off x="4191000" y="4111823"/>
              <a:ext cx="609600" cy="3077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25</a:t>
              </a:r>
            </a:p>
          </p:txBody>
        </p:sp>
        <p:sp>
          <p:nvSpPr>
            <p:cNvPr id="52260" name="TextBox 84"/>
            <p:cNvSpPr txBox="1">
              <a:spLocks noChangeArrowheads="1"/>
            </p:cNvSpPr>
            <p:nvPr/>
          </p:nvSpPr>
          <p:spPr bwMode="auto">
            <a:xfrm>
              <a:off x="5791200" y="4111823"/>
              <a:ext cx="609600" cy="3077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7</a:t>
              </a:r>
            </a:p>
          </p:txBody>
        </p:sp>
        <p:sp>
          <p:nvSpPr>
            <p:cNvPr id="52261" name="TextBox 85"/>
            <p:cNvSpPr txBox="1">
              <a:spLocks noChangeArrowheads="1"/>
            </p:cNvSpPr>
            <p:nvPr/>
          </p:nvSpPr>
          <p:spPr bwMode="auto">
            <a:xfrm>
              <a:off x="7620000" y="4111823"/>
              <a:ext cx="609600" cy="30777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1.7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762751" y="4264035"/>
              <a:ext cx="304772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10800000">
              <a:off x="1524682" y="4264035"/>
              <a:ext cx="457158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362805" y="4264035"/>
              <a:ext cx="304772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10800000">
              <a:off x="3124736" y="4264035"/>
              <a:ext cx="457158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3810473" y="4264035"/>
              <a:ext cx="304772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10800000">
              <a:off x="4572403" y="4264035"/>
              <a:ext cx="457158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5410527" y="4264035"/>
              <a:ext cx="304772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10800000">
              <a:off x="6172457" y="4264035"/>
              <a:ext cx="457158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7239160" y="4264035"/>
              <a:ext cx="304772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10800000">
              <a:off x="8001090" y="4264035"/>
              <a:ext cx="457158" cy="1588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8153477" y="1978187"/>
              <a:ext cx="838123" cy="1588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-38077" y="2323446"/>
              <a:ext cx="685754" cy="1587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28" name="TextBox 103"/>
          <p:cNvSpPr txBox="1">
            <a:spLocks noChangeArrowheads="1"/>
          </p:cNvSpPr>
          <p:nvPr/>
        </p:nvSpPr>
        <p:spPr bwMode="auto">
          <a:xfrm>
            <a:off x="381000" y="3087688"/>
            <a:ext cx="1752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First Order or primary order</a:t>
            </a:r>
          </a:p>
        </p:txBody>
      </p:sp>
      <p:sp>
        <p:nvSpPr>
          <p:cNvPr id="52229" name="TextBox 104"/>
          <p:cNvSpPr txBox="1">
            <a:spLocks noChangeArrowheads="1"/>
          </p:cNvSpPr>
          <p:nvPr/>
        </p:nvSpPr>
        <p:spPr bwMode="auto">
          <a:xfrm>
            <a:off x="2057400" y="3135313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Second Order </a:t>
            </a:r>
          </a:p>
        </p:txBody>
      </p:sp>
      <p:sp>
        <p:nvSpPr>
          <p:cNvPr id="52230" name="TextBox 105"/>
          <p:cNvSpPr txBox="1">
            <a:spLocks noChangeArrowheads="1"/>
          </p:cNvSpPr>
          <p:nvPr/>
        </p:nvSpPr>
        <p:spPr bwMode="auto">
          <a:xfrm>
            <a:off x="3657600" y="31242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Third Order </a:t>
            </a:r>
          </a:p>
        </p:txBody>
      </p:sp>
      <p:sp>
        <p:nvSpPr>
          <p:cNvPr id="52231" name="TextBox 106"/>
          <p:cNvSpPr txBox="1">
            <a:spLocks noChangeArrowheads="1"/>
          </p:cNvSpPr>
          <p:nvPr/>
        </p:nvSpPr>
        <p:spPr bwMode="auto">
          <a:xfrm>
            <a:off x="5181600" y="31242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Fourth Order </a:t>
            </a:r>
          </a:p>
        </p:txBody>
      </p:sp>
      <p:sp>
        <p:nvSpPr>
          <p:cNvPr id="52232" name="TextBox 107"/>
          <p:cNvSpPr txBox="1">
            <a:spLocks noChangeArrowheads="1"/>
          </p:cNvSpPr>
          <p:nvPr/>
        </p:nvSpPr>
        <p:spPr bwMode="auto">
          <a:xfrm>
            <a:off x="6858000" y="31242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Fifth Order </a:t>
            </a:r>
          </a:p>
        </p:txBody>
      </p:sp>
      <p:sp>
        <p:nvSpPr>
          <p:cNvPr id="52233" name="TextBox 86"/>
          <p:cNvSpPr txBox="1">
            <a:spLocks noChangeArrowheads="1"/>
          </p:cNvSpPr>
          <p:nvPr/>
        </p:nvSpPr>
        <p:spPr bwMode="auto">
          <a:xfrm>
            <a:off x="2743200" y="2209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2/8</a:t>
            </a:r>
          </a:p>
        </p:txBody>
      </p:sp>
      <p:sp>
        <p:nvSpPr>
          <p:cNvPr id="52234" name="TextBox 89"/>
          <p:cNvSpPr txBox="1">
            <a:spLocks noChangeArrowheads="1"/>
          </p:cNvSpPr>
          <p:nvPr/>
        </p:nvSpPr>
        <p:spPr bwMode="auto">
          <a:xfrm>
            <a:off x="4191000" y="2133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8/34</a:t>
            </a:r>
          </a:p>
        </p:txBody>
      </p:sp>
      <p:sp>
        <p:nvSpPr>
          <p:cNvPr id="52235" name="TextBox 90"/>
          <p:cNvSpPr txBox="1">
            <a:spLocks noChangeArrowheads="1"/>
          </p:cNvSpPr>
          <p:nvPr/>
        </p:nvSpPr>
        <p:spPr bwMode="auto">
          <a:xfrm>
            <a:off x="5791200" y="22098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34/140</a:t>
            </a:r>
          </a:p>
        </p:txBody>
      </p:sp>
      <p:sp>
        <p:nvSpPr>
          <p:cNvPr id="52236" name="TextBox 101"/>
          <p:cNvSpPr txBox="1">
            <a:spLocks noChangeArrowheads="1"/>
          </p:cNvSpPr>
          <p:nvPr/>
        </p:nvSpPr>
        <p:spPr bwMode="auto">
          <a:xfrm>
            <a:off x="7391400" y="2282825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140/620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SYNCRONASE DIGITAL HEIRHACHICAL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SDH CONCEPTS</a:t>
            </a:r>
          </a:p>
          <a:p>
            <a:r>
              <a:rPr lang="en-GB" dirty="0" smtClean="0"/>
              <a:t>HOW CONTAINERS AND VIRTUAL CONTAINERS ARE FORMED</a:t>
            </a:r>
          </a:p>
          <a:p>
            <a:r>
              <a:rPr lang="en-GB" dirty="0" smtClean="0"/>
              <a:t>PATH OVERHEAD AND POINTERS</a:t>
            </a:r>
          </a:p>
          <a:p>
            <a:r>
              <a:rPr lang="en-GB" dirty="0" smtClean="0"/>
              <a:t>ADVANTAGE OF SDH</a:t>
            </a:r>
          </a:p>
          <a:p>
            <a:r>
              <a:rPr lang="en-GB" dirty="0" smtClean="0"/>
              <a:t>HIGHER ORDER SDH SYSTEMS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 l="25555" t="18668" r="25555" b="5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CONTAINERS C12,C3</a:t>
            </a:r>
          </a:p>
        </p:txBody>
      </p:sp>
      <p:pic>
        <p:nvPicPr>
          <p:cNvPr id="604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47800"/>
            <a:ext cx="914400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Higher Order PCM</vt:lpstr>
      <vt:lpstr>HIGHER ORDER PCM SYSTEMS</vt:lpstr>
      <vt:lpstr>Slide 3</vt:lpstr>
      <vt:lpstr>Slide 4</vt:lpstr>
      <vt:lpstr>Slide 5</vt:lpstr>
      <vt:lpstr>Pleslouronus Digital Multiplexing</vt:lpstr>
      <vt:lpstr>SYNCRONASE DIGITAL HEIRHACHICAL SYSTEMS</vt:lpstr>
      <vt:lpstr>Slide 8</vt:lpstr>
      <vt:lpstr>BASIC CONTAINERS C12,C3</vt:lpstr>
      <vt:lpstr>CHARACTERISTICS OF BASIC CONTAINERS</vt:lpstr>
      <vt:lpstr>C4 CONTAINER</vt:lpstr>
      <vt:lpstr>BASIC COMPARISION OF PDH &amp; SDH</vt:lpstr>
      <vt:lpstr>HOW PACKING THE CONTAINERS ACHIEVED</vt:lpstr>
      <vt:lpstr>BASIC STRUCTURE OF THE STM1</vt:lpstr>
      <vt:lpstr>BASIC SDH MAPPING</vt:lpstr>
      <vt:lpstr> Technological Evolution (Fill the blanks) </vt:lpstr>
      <vt:lpstr> Technological Evolution at a glance  </vt:lpstr>
      <vt:lpstr>HIGH RELIABILITY NETWORKS</vt:lpstr>
      <vt:lpstr>Optical Fibre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Order PCM</dc:title>
  <dc:creator>nilu111</dc:creator>
  <cp:lastModifiedBy>nilu111</cp:lastModifiedBy>
  <cp:revision>2</cp:revision>
  <dcterms:created xsi:type="dcterms:W3CDTF">2010-06-18T16:47:19Z</dcterms:created>
  <dcterms:modified xsi:type="dcterms:W3CDTF">2011-07-19T07:44:29Z</dcterms:modified>
</cp:coreProperties>
</file>